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3" r:id="rId5"/>
    <p:sldId id="386" r:id="rId6"/>
    <p:sldId id="379" r:id="rId7"/>
    <p:sldId id="382" r:id="rId8"/>
    <p:sldId id="383" r:id="rId9"/>
    <p:sldId id="389" r:id="rId10"/>
    <p:sldId id="384" r:id="rId11"/>
    <p:sldId id="387" r:id="rId12"/>
    <p:sldId id="38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00" autoAdjust="0"/>
    <p:restoredTop sz="94630" autoAdjust="0"/>
  </p:normalViewPr>
  <p:slideViewPr>
    <p:cSldViewPr snapToGrid="0" showGuides="1">
      <p:cViewPr varScale="1">
        <p:scale>
          <a:sx n="116" d="100"/>
          <a:sy n="116" d="100"/>
        </p:scale>
        <p:origin x="10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</a:t>
            </a:r>
            <a:r>
              <a:rPr lang="en-US" dirty="0" err="1" smtClean="0"/>
              <a:t>inwoners</a:t>
            </a:r>
            <a:r>
              <a:rPr lang="en-US" dirty="0" smtClean="0"/>
              <a:t> met </a:t>
            </a:r>
            <a:r>
              <a:rPr lang="en-US" dirty="0" err="1" smtClean="0"/>
              <a:t>bijstand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err="1" smtClean="0"/>
              <a:t>loonwaarde</a:t>
            </a:r>
            <a:r>
              <a:rPr lang="en-US" baseline="0" dirty="0" smtClean="0"/>
              <a:t> </a:t>
            </a:r>
            <a:r>
              <a:rPr lang="en-US" baseline="0" dirty="0"/>
              <a:t>in </a:t>
            </a:r>
            <a:r>
              <a:rPr lang="en-US" baseline="0" dirty="0" smtClean="0"/>
              <a:t>%</a:t>
            </a:r>
            <a:endParaRPr lang="en-US" baseline="0" dirty="0"/>
          </a:p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0.4858627218394999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34609416686337247"/>
          <c:y val="0.24693496664295073"/>
          <c:w val="0.46714238845144357"/>
          <c:h val="0.7785706474190726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Blad1!$B$5:$B$8</c:f>
              <c:strCache>
                <c:ptCount val="4"/>
                <c:pt idx="0">
                  <c:v>&lt;30%</c:v>
                </c:pt>
                <c:pt idx="1">
                  <c:v>&gt;30% &amp;&lt;50%</c:v>
                </c:pt>
                <c:pt idx="2">
                  <c:v>&gt;50%&amp;&lt;80%</c:v>
                </c:pt>
                <c:pt idx="3">
                  <c:v>&gt;80%</c:v>
                </c:pt>
              </c:strCache>
            </c:strRef>
          </c:cat>
          <c:val>
            <c:numRef>
              <c:f>Blad1!$C$5:$C$8</c:f>
              <c:numCache>
                <c:formatCode>General</c:formatCode>
                <c:ptCount val="4"/>
                <c:pt idx="0">
                  <c:v>23.04</c:v>
                </c:pt>
                <c:pt idx="1">
                  <c:v>27.25</c:v>
                </c:pt>
                <c:pt idx="2">
                  <c:v>26.7</c:v>
                </c:pt>
                <c:pt idx="3">
                  <c:v>22.4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FF4CB-E68D-44F9-BCD1-F96B4E6D174A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814C8-E72A-44D2-97D3-28AC16C667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96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507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66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000"/>
            <a:ext cx="8668717" cy="547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474865"/>
            <a:ext cx="4987905" cy="1474838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presentatie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096000"/>
            <a:ext cx="4987905" cy="3388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 smtClean="0"/>
              <a:t>Ondertitel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4966" y="3852278"/>
            <a:ext cx="1463040" cy="10441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1">
                <a:solidFill>
                  <a:schemeClr val="tx2"/>
                </a:solidFill>
              </a:defRPr>
            </a:lvl1pPr>
          </a:lstStyle>
          <a:p>
            <a:fld id="{B1FEB5A2-AAF2-4801-92F9-874F8AD42F50}" type="datetime4">
              <a:rPr lang="nl-NL" smtClean="0"/>
              <a:t>5 maart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979151"/>
      </p:ext>
    </p:extLst>
  </p:cSld>
  <p:clrMapOvr>
    <a:masterClrMapping/>
  </p:clrMapOvr>
  <p:transition spd="slow">
    <p:wipe/>
  </p:transition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000"/>
            <a:ext cx="8668717" cy="547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476000"/>
            <a:ext cx="4987905" cy="1474838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presentatie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096000"/>
            <a:ext cx="4987905" cy="3388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 smtClean="0"/>
              <a:t>Ondertitel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4966" y="3852278"/>
            <a:ext cx="1463040" cy="10441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1">
                <a:solidFill>
                  <a:schemeClr val="tx2"/>
                </a:solidFill>
              </a:defRPr>
            </a:lvl1pPr>
          </a:lstStyle>
          <a:p>
            <a:fld id="{B1FEB5A2-AAF2-4801-92F9-874F8AD42F50}" type="datetime4">
              <a:rPr lang="nl-NL" smtClean="0"/>
              <a:t>5 maart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851285"/>
      </p:ext>
    </p:extLst>
  </p:cSld>
  <p:clrMapOvr>
    <a:masterClrMapping/>
  </p:clrMapOvr>
  <p:transition spd="slow">
    <p:wipe/>
  </p:transition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000"/>
            <a:ext cx="8668717" cy="547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476000"/>
            <a:ext cx="4987905" cy="1474838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presentatie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096000"/>
            <a:ext cx="4987905" cy="3388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 smtClean="0"/>
              <a:t>Ondertitel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4966" y="3852278"/>
            <a:ext cx="1463040" cy="10441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1">
                <a:solidFill>
                  <a:schemeClr val="tx2"/>
                </a:solidFill>
              </a:defRPr>
            </a:lvl1pPr>
          </a:lstStyle>
          <a:p>
            <a:fld id="{B1FEB5A2-AAF2-4801-92F9-874F8AD42F50}" type="datetime4">
              <a:rPr lang="nl-NL" smtClean="0"/>
              <a:t>5 maart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377611"/>
      </p:ext>
    </p:extLst>
  </p:cSld>
  <p:clrMapOvr>
    <a:masterClrMapping/>
  </p:clrMapOvr>
  <p:transition spd="slow">
    <p:wipe/>
  </p:transition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671880"/>
            <a:ext cx="8214478" cy="666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479600"/>
            <a:ext cx="8214478" cy="4424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79712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671880"/>
            <a:ext cx="3974850" cy="1234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2055600"/>
            <a:ext cx="3974850" cy="3855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24000" y="714375"/>
            <a:ext cx="3852000" cy="5196779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90476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68000" y="450000"/>
            <a:ext cx="8208000" cy="5475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1080000"/>
            <a:ext cx="6768000" cy="4035600"/>
          </a:xfrm>
        </p:spPr>
        <p:txBody>
          <a:bodyPr lIns="0" tIns="0" rIns="0" bIns="0"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30535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129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quarter" idx="11"/>
          </p:nvPr>
        </p:nvSpPr>
        <p:spPr>
          <a:xfrm>
            <a:off x="466725" y="466725"/>
            <a:ext cx="8236800" cy="5479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01710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671880"/>
            <a:ext cx="8214478" cy="66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479599"/>
            <a:ext cx="8214478" cy="44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0" y="6160687"/>
            <a:ext cx="8172000" cy="42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9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0" r:id="rId4"/>
    <p:sldLayoutId id="2147483659" r:id="rId5"/>
    <p:sldLayoutId id="2147483660" r:id="rId6"/>
    <p:sldLayoutId id="2147483654" r:id="rId7"/>
    <p:sldLayoutId id="2147483655" r:id="rId8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GB" sz="4000" b="1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1476000"/>
            <a:ext cx="5071929" cy="1474838"/>
          </a:xfrm>
        </p:spPr>
        <p:txBody>
          <a:bodyPr/>
          <a:lstStyle/>
          <a:p>
            <a:r>
              <a:rPr lang="en-GB" dirty="0" err="1" smtClean="0"/>
              <a:t>Participatie</a:t>
            </a:r>
            <a:r>
              <a:rPr lang="en-GB" dirty="0" smtClean="0"/>
              <a:t>-wet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B5A2-AAF2-4801-92F9-874F8AD42F50}" type="datetime4">
              <a:rPr lang="nl-NL" smtClean="0"/>
              <a:t>5 maart 2018</a:t>
            </a:fld>
            <a:endParaRPr lang="en-GB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Hoe doen we dat in de Drechtsteden?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6759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001000" cy="1219200"/>
          </a:xfrm>
        </p:spPr>
        <p:txBody>
          <a:bodyPr/>
          <a:lstStyle/>
          <a:p>
            <a:r>
              <a:rPr lang="nl-NL" altLang="nl-NL" dirty="0" smtClean="0"/>
              <a:t>Hoe was het voor 1-1-2015?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496300" cy="4343400"/>
          </a:xfrm>
        </p:spPr>
        <p:txBody>
          <a:bodyPr/>
          <a:lstStyle/>
          <a:p>
            <a:pPr indent="-342900">
              <a:defRPr/>
            </a:pPr>
            <a:r>
              <a:rPr lang="nl-NL" dirty="0" smtClean="0"/>
              <a:t>Wet werk en bijstand (WWB)</a:t>
            </a:r>
          </a:p>
          <a:p>
            <a:pPr indent="-342900">
              <a:defRPr/>
            </a:pPr>
            <a:r>
              <a:rPr lang="nl-NL" dirty="0" smtClean="0"/>
              <a:t>Wajong: instroom en re-integratie via UWV</a:t>
            </a:r>
          </a:p>
          <a:p>
            <a:pPr indent="-342900">
              <a:defRPr/>
            </a:pPr>
            <a:r>
              <a:rPr lang="nl-NL" dirty="0" smtClean="0"/>
              <a:t>SW: indicatie stelling door UWV, Drechtwerk voert uit</a:t>
            </a:r>
          </a:p>
          <a:p>
            <a:pPr marL="0" indent="0">
              <a:buNone/>
              <a:defRPr/>
            </a:pPr>
            <a:endParaRPr lang="nl-NL" dirty="0" smtClean="0"/>
          </a:p>
          <a:p>
            <a:pPr marL="0" indent="0">
              <a:buNone/>
              <a:defRPr/>
            </a:pPr>
            <a:r>
              <a:rPr lang="nl-NL" dirty="0" smtClean="0"/>
              <a:t>Verschillende doelgroepen, dezelfde vraagstukken;</a:t>
            </a:r>
          </a:p>
          <a:p>
            <a:pPr marL="0" indent="0">
              <a:buNone/>
              <a:defRPr/>
            </a:pPr>
            <a:r>
              <a:rPr lang="nl-NL" dirty="0"/>
              <a:t>Commissie de Vries: werken naar </a:t>
            </a:r>
            <a:r>
              <a:rPr lang="nl-NL" dirty="0" smtClean="0"/>
              <a:t>vermogen (2014)</a:t>
            </a:r>
            <a:endParaRPr lang="nl-NL" dirty="0"/>
          </a:p>
          <a:p>
            <a:pPr marL="0" indent="0">
              <a:buNone/>
              <a:defRPr/>
            </a:pPr>
            <a:endParaRPr lang="nl-NL" dirty="0" smtClean="0"/>
          </a:p>
          <a:p>
            <a:pPr>
              <a:defRPr/>
            </a:pPr>
            <a:r>
              <a:rPr lang="nl-NL" dirty="0" smtClean="0"/>
              <a:t>Vanaf 2010 oplopende werkloosheid</a:t>
            </a:r>
          </a:p>
          <a:p>
            <a:pPr>
              <a:defRPr/>
            </a:pPr>
            <a:r>
              <a:rPr lang="nl-NL" dirty="0" smtClean="0"/>
              <a:t>Afnemende budgetten voor re-integratie en minimabeleid</a:t>
            </a:r>
          </a:p>
          <a:p>
            <a:pPr marL="0">
              <a:spcBef>
                <a:spcPts val="0"/>
              </a:spcBef>
              <a:buFont typeface="Arial" charset="0"/>
              <a:buChar char="•"/>
              <a:defRPr/>
            </a:pPr>
            <a:endParaRPr lang="nl-NL" dirty="0" smtClean="0"/>
          </a:p>
          <a:p>
            <a:pPr marL="0">
              <a:spcBef>
                <a:spcPts val="0"/>
              </a:spcBef>
              <a:buFontTx/>
              <a:buChar char="-"/>
              <a:defRPr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710986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001000" cy="1219200"/>
          </a:xfrm>
        </p:spPr>
        <p:txBody>
          <a:bodyPr/>
          <a:lstStyle/>
          <a:p>
            <a:r>
              <a:rPr lang="nl-NL" altLang="nl-NL" dirty="0" smtClean="0"/>
              <a:t>Participatiewet </a:t>
            </a:r>
            <a:r>
              <a:rPr lang="nl-NL" altLang="nl-NL" dirty="0"/>
              <a:t>-</a:t>
            </a:r>
            <a:r>
              <a:rPr lang="nl-NL" altLang="nl-NL" dirty="0" smtClean="0"/>
              <a:t> 1 januari 2015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496300" cy="43434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nl-NL" dirty="0" smtClean="0">
                <a:ea typeface="ＭＳ Ｐゴシック"/>
              </a:rPr>
              <a:t>één </a:t>
            </a:r>
            <a:r>
              <a:rPr lang="nl-NL" dirty="0">
                <a:ea typeface="ＭＳ Ｐゴシック"/>
              </a:rPr>
              <a:t>regeling voor </a:t>
            </a:r>
            <a:r>
              <a:rPr lang="nl-NL" dirty="0" smtClean="0">
                <a:ea typeface="ＭＳ Ｐゴシック"/>
              </a:rPr>
              <a:t>mensen </a:t>
            </a:r>
            <a:r>
              <a:rPr lang="nl-NL" dirty="0">
                <a:ea typeface="ＭＳ Ｐゴシック"/>
              </a:rPr>
              <a:t>met </a:t>
            </a:r>
            <a:r>
              <a:rPr lang="nl-NL" dirty="0" smtClean="0">
                <a:ea typeface="ＭＳ Ｐゴシック"/>
              </a:rPr>
              <a:t>beperkt arbeidsvermogen</a:t>
            </a:r>
            <a:r>
              <a:rPr lang="nl-NL" dirty="0">
                <a:ea typeface="ＭＳ Ｐゴシック"/>
              </a:rPr>
              <a:t>; samenvoegen </a:t>
            </a:r>
            <a:r>
              <a:rPr lang="nl-NL" dirty="0" smtClean="0">
                <a:ea typeface="ＭＳ Ｐゴシック"/>
              </a:rPr>
              <a:t>van WWB</a:t>
            </a:r>
            <a:r>
              <a:rPr lang="nl-NL" dirty="0">
                <a:ea typeface="ＭＳ Ｐゴシック"/>
              </a:rPr>
              <a:t>, Wsw en deel Wajong </a:t>
            </a:r>
            <a:endParaRPr lang="nl-NL" dirty="0" smtClean="0">
              <a:ea typeface="ＭＳ Ｐゴシック"/>
            </a:endParaRPr>
          </a:p>
          <a:p>
            <a:pPr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nl-NL" dirty="0" smtClean="0">
                <a:ea typeface="ＭＳ Ｐゴシック"/>
              </a:rPr>
              <a:t>40% korting op re-integratie budget</a:t>
            </a:r>
            <a:endParaRPr lang="nl-NL" dirty="0">
              <a:ea typeface="ＭＳ Ｐゴシック"/>
            </a:endParaRPr>
          </a:p>
          <a:p>
            <a:pPr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nl-NL" dirty="0" smtClean="0">
                <a:ea typeface="ＭＳ Ｐゴシック"/>
              </a:rPr>
              <a:t>verantwoordelijkheid gemeenten (Drechtsteden)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nl-NL" dirty="0">
              <a:ea typeface="ＭＳ Ｐゴシック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nl-NL" dirty="0">
                <a:ea typeface="ＭＳ Ｐゴシック"/>
              </a:rPr>
              <a:t>Wajong: </a:t>
            </a:r>
            <a:r>
              <a:rPr lang="nl-NL" dirty="0" smtClean="0">
                <a:ea typeface="ＭＳ Ｐゴシック"/>
              </a:rPr>
              <a:t>alleen voor volledig </a:t>
            </a:r>
            <a:r>
              <a:rPr lang="nl-NL" dirty="0">
                <a:ea typeface="ＭＳ Ｐゴシック"/>
              </a:rPr>
              <a:t>én duurzaam </a:t>
            </a:r>
            <a:r>
              <a:rPr lang="nl-NL" dirty="0" smtClean="0">
                <a:ea typeface="ＭＳ Ｐゴシック"/>
              </a:rPr>
              <a:t>jonggehandicapt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nl-NL" dirty="0" smtClean="0">
                <a:ea typeface="ＭＳ Ｐゴシック"/>
              </a:rPr>
              <a:t>Wsw: instroom </a:t>
            </a:r>
            <a:r>
              <a:rPr lang="nl-NL">
                <a:ea typeface="ＭＳ Ｐゴシック"/>
              </a:rPr>
              <a:t>per </a:t>
            </a:r>
            <a:r>
              <a:rPr lang="nl-NL" smtClean="0">
                <a:ea typeface="ＭＳ Ｐゴシック"/>
              </a:rPr>
              <a:t>1/1/2015 </a:t>
            </a:r>
            <a:r>
              <a:rPr lang="nl-NL" dirty="0" smtClean="0">
                <a:ea typeface="ＭＳ Ｐゴシック"/>
              </a:rPr>
              <a:t>gestopt</a:t>
            </a:r>
          </a:p>
          <a:p>
            <a:pPr>
              <a:defRPr/>
            </a:pPr>
            <a:r>
              <a:rPr lang="nl-NL" dirty="0">
                <a:ea typeface="ＭＳ Ｐゴシック"/>
              </a:rPr>
              <a:t>1,8 miljard (landelijk) </a:t>
            </a:r>
            <a:r>
              <a:rPr lang="nl-NL" dirty="0" smtClean="0">
                <a:ea typeface="ＭＳ Ｐゴシック"/>
              </a:rPr>
              <a:t>bezuiniging </a:t>
            </a:r>
            <a:endParaRPr lang="nl-NL" dirty="0">
              <a:ea typeface="ＭＳ Ｐゴシック"/>
            </a:endParaRPr>
          </a:p>
          <a:p>
            <a:pPr>
              <a:defRPr/>
            </a:pPr>
            <a:r>
              <a:rPr lang="nl-NL" dirty="0" smtClean="0">
                <a:ea typeface="ＭＳ Ｐゴシック"/>
              </a:rPr>
              <a:t>gemeenten moeten </a:t>
            </a:r>
            <a:r>
              <a:rPr lang="nl-NL" dirty="0">
                <a:ea typeface="ＭＳ Ｐゴシック"/>
              </a:rPr>
              <a:t>beschut werk </a:t>
            </a:r>
            <a:r>
              <a:rPr lang="nl-NL" dirty="0" smtClean="0">
                <a:ea typeface="ＭＳ Ｐゴシック"/>
              </a:rPr>
              <a:t>organiseren voor mensen met een zware arbeidsbeperking</a:t>
            </a:r>
            <a:endParaRPr lang="nl-NL" dirty="0" smtClean="0"/>
          </a:p>
          <a:p>
            <a:pPr marL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nl-NL" dirty="0" smtClean="0"/>
          </a:p>
          <a:p>
            <a:pPr marL="0">
              <a:spcBef>
                <a:spcPts val="0"/>
              </a:spcBef>
              <a:buFont typeface="Arial" charset="0"/>
              <a:buChar char="•"/>
              <a:defRPr/>
            </a:pPr>
            <a:endParaRPr lang="nl-NL" dirty="0" smtClean="0"/>
          </a:p>
          <a:p>
            <a:pPr marL="0">
              <a:spcBef>
                <a:spcPts val="0"/>
              </a:spcBef>
              <a:buFontTx/>
              <a:buChar char="-"/>
              <a:defRPr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52710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405320" y="1679710"/>
            <a:ext cx="2886076" cy="719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chemeClr val="tx1"/>
                </a:solidFill>
              </a:rPr>
              <a:t>Voor wie?</a:t>
            </a:r>
          </a:p>
        </p:txBody>
      </p:sp>
      <p:sp>
        <p:nvSpPr>
          <p:cNvPr id="6" name="Rechthoek 5"/>
          <p:cNvSpPr/>
          <p:nvPr/>
        </p:nvSpPr>
        <p:spPr>
          <a:xfrm>
            <a:off x="405322" y="2610346"/>
            <a:ext cx="2886076" cy="719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Inwoners die gelijk beschikbaar zijn voor werk</a:t>
            </a:r>
          </a:p>
        </p:txBody>
      </p:sp>
      <p:sp>
        <p:nvSpPr>
          <p:cNvPr id="7" name="Rechthoek 6"/>
          <p:cNvSpPr/>
          <p:nvPr/>
        </p:nvSpPr>
        <p:spPr>
          <a:xfrm>
            <a:off x="405321" y="3578677"/>
            <a:ext cx="2886076" cy="719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Inwoners die met loonkostensubsidie aan het werk kunnen</a:t>
            </a:r>
          </a:p>
        </p:txBody>
      </p:sp>
      <p:sp>
        <p:nvSpPr>
          <p:cNvPr id="8" name="Rechthoek 7"/>
          <p:cNvSpPr/>
          <p:nvPr/>
        </p:nvSpPr>
        <p:spPr>
          <a:xfrm>
            <a:off x="405320" y="4504888"/>
            <a:ext cx="2886076" cy="719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Inwoners die niet aan het werk kunnen maar wel maatschappelijk actief kunnen zijn</a:t>
            </a:r>
          </a:p>
        </p:txBody>
      </p:sp>
      <p:sp>
        <p:nvSpPr>
          <p:cNvPr id="9" name="Rechthoek 8"/>
          <p:cNvSpPr/>
          <p:nvPr/>
        </p:nvSpPr>
        <p:spPr>
          <a:xfrm>
            <a:off x="405320" y="5411035"/>
            <a:ext cx="2886076" cy="719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Inwoners met zeer beperkte mogelijkheden</a:t>
            </a:r>
          </a:p>
        </p:txBody>
      </p:sp>
      <p:sp>
        <p:nvSpPr>
          <p:cNvPr id="10" name="Rechthoek 9"/>
          <p:cNvSpPr/>
          <p:nvPr/>
        </p:nvSpPr>
        <p:spPr>
          <a:xfrm>
            <a:off x="3434273" y="1679710"/>
            <a:ext cx="1219200" cy="719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chemeClr val="tx1"/>
                </a:solidFill>
              </a:rPr>
              <a:t>Loonwaarde</a:t>
            </a:r>
          </a:p>
        </p:txBody>
      </p:sp>
      <p:sp>
        <p:nvSpPr>
          <p:cNvPr id="11" name="Rechthoek 10"/>
          <p:cNvSpPr/>
          <p:nvPr/>
        </p:nvSpPr>
        <p:spPr>
          <a:xfrm>
            <a:off x="3434272" y="2652289"/>
            <a:ext cx="1219200" cy="719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80 tot 100</a:t>
            </a:r>
          </a:p>
        </p:txBody>
      </p:sp>
      <p:sp>
        <p:nvSpPr>
          <p:cNvPr id="12" name="Rechthoek 11"/>
          <p:cNvSpPr/>
          <p:nvPr/>
        </p:nvSpPr>
        <p:spPr>
          <a:xfrm>
            <a:off x="3434272" y="3578677"/>
            <a:ext cx="1219200" cy="719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50 tot 80</a:t>
            </a:r>
          </a:p>
        </p:txBody>
      </p:sp>
      <p:sp>
        <p:nvSpPr>
          <p:cNvPr id="13" name="Rechthoek 12"/>
          <p:cNvSpPr/>
          <p:nvPr/>
        </p:nvSpPr>
        <p:spPr>
          <a:xfrm>
            <a:off x="3434272" y="4494856"/>
            <a:ext cx="1219200" cy="719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30 tot 50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34273" y="5411035"/>
            <a:ext cx="1219200" cy="719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0 tot 30</a:t>
            </a:r>
          </a:p>
        </p:txBody>
      </p:sp>
      <p:sp>
        <p:nvSpPr>
          <p:cNvPr id="4" name="PIJL-RECHTS 3"/>
          <p:cNvSpPr/>
          <p:nvPr/>
        </p:nvSpPr>
        <p:spPr>
          <a:xfrm>
            <a:off x="3186222" y="1901615"/>
            <a:ext cx="353226" cy="342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-RECHTS 14"/>
          <p:cNvSpPr/>
          <p:nvPr/>
        </p:nvSpPr>
        <p:spPr>
          <a:xfrm>
            <a:off x="3185774" y="2788940"/>
            <a:ext cx="353226" cy="342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-RECHTS 15"/>
          <p:cNvSpPr/>
          <p:nvPr/>
        </p:nvSpPr>
        <p:spPr>
          <a:xfrm>
            <a:off x="3211633" y="3754218"/>
            <a:ext cx="353226" cy="342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PIJL-RECHTS 16"/>
          <p:cNvSpPr/>
          <p:nvPr/>
        </p:nvSpPr>
        <p:spPr>
          <a:xfrm>
            <a:off x="3211633" y="4683456"/>
            <a:ext cx="353226" cy="342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-RECHTS 17"/>
          <p:cNvSpPr/>
          <p:nvPr/>
        </p:nvSpPr>
        <p:spPr>
          <a:xfrm>
            <a:off x="3211633" y="5586645"/>
            <a:ext cx="353226" cy="342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20" name="Grafiek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712398"/>
              </p:ext>
            </p:extLst>
          </p:nvPr>
        </p:nvGraphicFramePr>
        <p:xfrm>
          <a:off x="5140411" y="1417028"/>
          <a:ext cx="3772196" cy="2897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2" name="Rechte verbindingslijn 21"/>
          <p:cNvCxnSpPr/>
          <p:nvPr/>
        </p:nvCxnSpPr>
        <p:spPr>
          <a:xfrm flipV="1">
            <a:off x="0" y="4393968"/>
            <a:ext cx="9144000" cy="5448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Participatiewet in Drechtsteden</a:t>
            </a:r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4824594" y="2775433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</a:t>
            </a:r>
            <a:r>
              <a:rPr lang="nl-NL" dirty="0" smtClean="0"/>
              <a:t>rbeidsmarkt</a:t>
            </a:r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5070814" y="4653264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</a:t>
            </a:r>
            <a:r>
              <a:rPr lang="nl-NL" dirty="0" smtClean="0"/>
              <a:t>tabiliseren en participatie</a:t>
            </a:r>
            <a:endParaRPr lang="nl-NL" dirty="0"/>
          </a:p>
        </p:txBody>
      </p:sp>
      <p:sp>
        <p:nvSpPr>
          <p:cNvPr id="23" name="Tekstvak 22"/>
          <p:cNvSpPr txBox="1"/>
          <p:nvPr/>
        </p:nvSpPr>
        <p:spPr>
          <a:xfrm>
            <a:off x="5583776" y="5567706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Beschut 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8763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633742" y="2230362"/>
            <a:ext cx="2915216" cy="1499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50 procent is financieel break-</a:t>
            </a:r>
            <a:r>
              <a:rPr lang="nl-NL" dirty="0" err="1" smtClean="0"/>
              <a:t>evenpunt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Waarom inzet loonkostensubsidie?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3965418" y="4504419"/>
            <a:ext cx="2915216" cy="146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Geen onderscheid inwoners met beperkt arbeidsvermogen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633742" y="1720155"/>
            <a:ext cx="2915216" cy="5451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gemeenten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3965418" y="3959267"/>
            <a:ext cx="2915216" cy="5451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Arbeidsdiscriminatie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633742" y="4465973"/>
            <a:ext cx="2915216" cy="1499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Nuttig gebruik praktijkroute</a:t>
            </a:r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633742" y="3955766"/>
            <a:ext cx="2915216" cy="5451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Invulling banenafspraak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3965418" y="2230362"/>
            <a:ext cx="2915216" cy="1499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Werknemer ervaart financieel voordeel van het in dienst nemen inwoner</a:t>
            </a:r>
            <a:endParaRPr lang="nl-NL" dirty="0"/>
          </a:p>
        </p:txBody>
      </p:sp>
      <p:sp>
        <p:nvSpPr>
          <p:cNvPr id="15" name="Rechthoek 14"/>
          <p:cNvSpPr/>
          <p:nvPr/>
        </p:nvSpPr>
        <p:spPr>
          <a:xfrm>
            <a:off x="3965418" y="1685210"/>
            <a:ext cx="2915216" cy="5451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werkgevers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8476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</a:t>
            </a:r>
            <a:r>
              <a:rPr lang="nl-NL" dirty="0" smtClean="0"/>
              <a:t>articipatieplaatsen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Voor mensen die niet aan het werk kunnen en wel maatschappelijk actief kunnen zijn.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</a:t>
            </a:r>
            <a:r>
              <a:rPr lang="nl-NL" dirty="0" smtClean="0"/>
              <a:t>eorganiseerd door de 7 gemeenten in de Drechtsteden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smtClean="0"/>
              <a:t>527 </a:t>
            </a:r>
            <a:r>
              <a:rPr lang="nl-NL" dirty="0" smtClean="0"/>
              <a:t>deelnemers (maximaal 600)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8837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Baanbrekend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5" y="1576789"/>
            <a:ext cx="2517687" cy="1055316"/>
          </a:xfrm>
        </p:spPr>
      </p:pic>
      <p:sp>
        <p:nvSpPr>
          <p:cNvPr id="5" name="Tekstvak 4"/>
          <p:cNvSpPr txBox="1"/>
          <p:nvPr/>
        </p:nvSpPr>
        <p:spPr>
          <a:xfrm>
            <a:off x="468914" y="4193213"/>
            <a:ext cx="54788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Sociale </a:t>
            </a:r>
            <a:r>
              <a:rPr lang="nl-NL" sz="2800" b="1" dirty="0" smtClean="0"/>
              <a:t>Dienst Drechtsteden</a:t>
            </a:r>
            <a:endParaRPr lang="nl-NL" sz="2800" b="1" dirty="0"/>
          </a:p>
          <a:p>
            <a:r>
              <a:rPr lang="nl-NL" sz="2800" b="1" dirty="0" smtClean="0"/>
              <a:t>Randstad GN</a:t>
            </a:r>
          </a:p>
          <a:p>
            <a:r>
              <a:rPr lang="nl-NL" sz="2800" b="1" dirty="0" smtClean="0"/>
              <a:t>UWV</a:t>
            </a:r>
          </a:p>
          <a:p>
            <a:endParaRPr lang="nl-NL" sz="28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2049317" y="3361434"/>
            <a:ext cx="6377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>
                <a:solidFill>
                  <a:schemeClr val="tx2"/>
                </a:solidFill>
              </a:rPr>
              <a:t>Unieke samenwerking in Nederland</a:t>
            </a:r>
            <a:endParaRPr lang="nl-NL" sz="2800" b="1" i="1" dirty="0">
              <a:solidFill>
                <a:schemeClr val="tx2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46" y="255219"/>
            <a:ext cx="5020654" cy="251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58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Resultaten 2017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377" y="1479550"/>
            <a:ext cx="7938058" cy="442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53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341" y="0"/>
            <a:ext cx="6499654" cy="618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65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SDD">
      <a:dk1>
        <a:sysClr val="windowText" lastClr="000000"/>
      </a:dk1>
      <a:lt1>
        <a:sysClr val="window" lastClr="FFFFFF"/>
      </a:lt1>
      <a:dk2>
        <a:srgbClr val="DC052B"/>
      </a:dk2>
      <a:lt2>
        <a:srgbClr val="E7E6E6"/>
      </a:lt2>
      <a:accent1>
        <a:srgbClr val="DC052B"/>
      </a:accent1>
      <a:accent2>
        <a:srgbClr val="00C183"/>
      </a:accent2>
      <a:accent3>
        <a:srgbClr val="461290"/>
      </a:accent3>
      <a:accent4>
        <a:srgbClr val="FF8E00"/>
      </a:accent4>
      <a:accent5>
        <a:srgbClr val="43BCEF"/>
      </a:accent5>
      <a:accent6>
        <a:srgbClr val="007BC3"/>
      </a:accent6>
      <a:hlink>
        <a:srgbClr val="007BC3"/>
      </a:hlink>
      <a:folHlink>
        <a:srgbClr val="46129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sjabloon Sociale Dienst Drechtsteden.potx [Alleen-lezen]" id="{8C66679D-C10C-4FAC-B168-AE9A543192EB}" vid="{3987E8B4-471F-4FA3-B254-F7FBF25751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1F792FE1A45146BA1E33EE4E112484" ma:contentTypeVersion="8" ma:contentTypeDescription="Een nieuw document maken." ma:contentTypeScope="" ma:versionID="25de7000cb32a27bcec10ba23abdd5ee">
  <xsd:schema xmlns:xsd="http://www.w3.org/2001/XMLSchema" xmlns:xs="http://www.w3.org/2001/XMLSchema" xmlns:p="http://schemas.microsoft.com/office/2006/metadata/properties" xmlns:ns2="79f29b05-7e7f-4df7-acee-c5220fd9107b" xmlns:ns3="ab403dbb-fbb0-47b9-aa32-4a93caedcf5d" targetNamespace="http://schemas.microsoft.com/office/2006/metadata/properties" ma:root="true" ma:fieldsID="21dc7e1a781e77bc25a706e75ad2ba83" ns2:_="" ns3:_="">
    <xsd:import namespace="79f29b05-7e7f-4df7-acee-c5220fd9107b"/>
    <xsd:import namespace="ab403dbb-fbb0-47b9-aa32-4a93caedcf5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29b05-7e7f-4df7-acee-c5220fd910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403dbb-fbb0-47b9-aa32-4a93caedcf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FB3439-AD45-4148-860B-2196D6306283}">
  <ds:schemaRefs>
    <ds:schemaRef ds:uri="http://schemas.microsoft.com/office/2006/documentManagement/types"/>
    <ds:schemaRef ds:uri="79f29b05-7e7f-4df7-acee-c5220fd9107b"/>
    <ds:schemaRef ds:uri="ab403dbb-fbb0-47b9-aa32-4a93caedcf5d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2F50BCD-DCA2-4752-8402-3252CB3A47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A1C324-13B0-4795-80AA-51A238A852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f29b05-7e7f-4df7-acee-c5220fd9107b"/>
    <ds:schemaRef ds:uri="ab403dbb-fbb0-47b9-aa32-4a93caedcf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PowerPoint-sjabloon Sociale Dienst Drechtsteden</Template>
  <TotalTime>2567</TotalTime>
  <Words>274</Words>
  <Application>Microsoft Office PowerPoint</Application>
  <PresentationFormat>Diavoorstelling (4:3)</PresentationFormat>
  <Paragraphs>64</Paragraphs>
  <Slides>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Times New Roman</vt:lpstr>
      <vt:lpstr>Wingdings</vt:lpstr>
      <vt:lpstr>Kantoorthema</vt:lpstr>
      <vt:lpstr>Participatie-wet</vt:lpstr>
      <vt:lpstr>Hoe was het voor 1-1-2015?</vt:lpstr>
      <vt:lpstr>Participatiewet - 1 januari 2015</vt:lpstr>
      <vt:lpstr>Participatiewet in Drechtsteden</vt:lpstr>
      <vt:lpstr>Waarom inzet loonkostensubsidie?</vt:lpstr>
      <vt:lpstr>participatieplaatsen</vt:lpstr>
      <vt:lpstr>Baanbrekend</vt:lpstr>
      <vt:lpstr>Resultaten 2017</vt:lpstr>
      <vt:lpstr>PowerPoint-presentatie</vt:lpstr>
    </vt:vector>
  </TitlesOfParts>
  <Company>Servicecentrum Drechtsteden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Alblasserdam</dc:title>
  <dc:creator>Rothuizen, MF</dc:creator>
  <cp:lastModifiedBy>Judith</cp:lastModifiedBy>
  <cp:revision>108</cp:revision>
  <dcterms:created xsi:type="dcterms:W3CDTF">2017-11-01T08:58:34Z</dcterms:created>
  <dcterms:modified xsi:type="dcterms:W3CDTF">2018-03-05T11:00:26Z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SDD_43</vt:lpwstr>
  </property>
  <property fmtid="{D5CDD505-2E9C-101B-9397-08002B2CF9AE}" pid="3" name="ContentTypeId">
    <vt:lpwstr>0x0101000B1F792FE1A45146BA1E33EE4E112484</vt:lpwstr>
  </property>
</Properties>
</file>